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 name="Shape 55"/>
        <p:cNvGrpSpPr/>
        <p:nvPr/>
      </p:nvGrpSpPr>
      <p:grpSpPr>
        <a:xfrm>
          <a:off x="0" y="0"/>
          <a:ext cx="0" cy="0"/>
          <a:chOff x="0" y="0"/>
          <a:chExt cx="0" cy="0"/>
        </a:xfrm>
      </p:grpSpPr>
      <p:sp>
        <p:nvSpPr>
          <p:cNvPr id="56" name="Google Shape;56;g1c773d0c8c6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7" name="Google Shape;57;g1c773d0c8c6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 name="Shape 60"/>
        <p:cNvGrpSpPr/>
        <p:nvPr/>
      </p:nvGrpSpPr>
      <p:grpSpPr>
        <a:xfrm>
          <a:off x="0" y="0"/>
          <a:ext cx="0" cy="0"/>
          <a:chOff x="0" y="0"/>
          <a:chExt cx="0" cy="0"/>
        </a:xfrm>
      </p:grpSpPr>
      <p:sp>
        <p:nvSpPr>
          <p:cNvPr id="61" name="Google Shape;61;g1c773d0c8c6_0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2" name="Google Shape;62;g1c773d0c8c6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g1c773d0c8c6_0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7" name="Google Shape;67;g1c773d0c8c6_0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g1c773d0c8c6_1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2" name="Google Shape;72;g1c773d0c8c6_1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g1c773d0c8c6_1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9" name="Google Shape;79;g1c773d0c8c6_1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 name="Shape 82"/>
        <p:cNvGrpSpPr/>
        <p:nvPr/>
      </p:nvGrpSpPr>
      <p:grpSpPr>
        <a:xfrm>
          <a:off x="0" y="0"/>
          <a:ext cx="0" cy="0"/>
          <a:chOff x="0" y="0"/>
          <a:chExt cx="0" cy="0"/>
        </a:xfrm>
      </p:grpSpPr>
      <p:sp>
        <p:nvSpPr>
          <p:cNvPr id="83" name="Google Shape;83;g1c773d0c8c6_1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4" name="Google Shape;84;g1c773d0c8c6_1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g1c773d0c8c6_1_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9" name="Google Shape;89;g1c773d0c8c6_1_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hyperlink" Target="http://www.youtube.com/watch?v=L26huJs7yq4" TargetMode="External"/><Relationship Id="rId4" Type="http://schemas.openxmlformats.org/officeDocument/2006/relationships/image" Target="../media/image1.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hyperlink" Target="http://www.youtube.com/watch?v=rc3LSIOYavQ" TargetMode="External"/><Relationship Id="rId4" Type="http://schemas.openxmlformats.org/officeDocument/2006/relationships/image" Target="../media/image2.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pic>
        <p:nvPicPr>
          <p:cNvPr id="54" name="Google Shape;54;p13"/>
          <p:cNvPicPr preferRelativeResize="0"/>
          <p:nvPr/>
        </p:nvPicPr>
        <p:blipFill rotWithShape="1">
          <a:blip r:embed="rId3">
            <a:alphaModFix/>
          </a:blip>
          <a:srcRect b="12357" l="0" r="2104" t="0"/>
          <a:stretch/>
        </p:blipFill>
        <p:spPr>
          <a:xfrm>
            <a:off x="968125" y="0"/>
            <a:ext cx="7056100" cy="45079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 name="Shape 58"/>
        <p:cNvGrpSpPr/>
        <p:nvPr/>
      </p:nvGrpSpPr>
      <p:grpSpPr>
        <a:xfrm>
          <a:off x="0" y="0"/>
          <a:ext cx="0" cy="0"/>
          <a:chOff x="0" y="0"/>
          <a:chExt cx="0" cy="0"/>
        </a:xfrm>
      </p:grpSpPr>
      <p:pic>
        <p:nvPicPr>
          <p:cNvPr id="59" name="Google Shape;59;p14"/>
          <p:cNvPicPr preferRelativeResize="0"/>
          <p:nvPr/>
        </p:nvPicPr>
        <p:blipFill>
          <a:blip r:embed="rId3">
            <a:alphaModFix/>
          </a:blip>
          <a:stretch>
            <a:fillRect/>
          </a:stretch>
        </p:blipFill>
        <p:spPr>
          <a:xfrm>
            <a:off x="975525" y="0"/>
            <a:ext cx="7192949" cy="51435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 name="Shape 63"/>
        <p:cNvGrpSpPr/>
        <p:nvPr/>
      </p:nvGrpSpPr>
      <p:grpSpPr>
        <a:xfrm>
          <a:off x="0" y="0"/>
          <a:ext cx="0" cy="0"/>
          <a:chOff x="0" y="0"/>
          <a:chExt cx="0" cy="0"/>
        </a:xfrm>
      </p:grpSpPr>
      <p:pic>
        <p:nvPicPr>
          <p:cNvPr id="64" name="Google Shape;64;p15"/>
          <p:cNvPicPr preferRelativeResize="0"/>
          <p:nvPr/>
        </p:nvPicPr>
        <p:blipFill>
          <a:blip r:embed="rId3">
            <a:alphaModFix/>
          </a:blip>
          <a:stretch>
            <a:fillRect/>
          </a:stretch>
        </p:blipFill>
        <p:spPr>
          <a:xfrm>
            <a:off x="176525" y="0"/>
            <a:ext cx="8967475" cy="51435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 name="Shape 68"/>
        <p:cNvGrpSpPr/>
        <p:nvPr/>
      </p:nvGrpSpPr>
      <p:grpSpPr>
        <a:xfrm>
          <a:off x="0" y="0"/>
          <a:ext cx="0" cy="0"/>
          <a:chOff x="0" y="0"/>
          <a:chExt cx="0" cy="0"/>
        </a:xfrm>
      </p:grpSpPr>
      <p:pic>
        <p:nvPicPr>
          <p:cNvPr descr="Autumn has come to the woods, and Bear doesn't feel well. He sniffles and sneezes. He cannot sleep. He aches all over. Worst of all, he's feeling too poorly to play with his friends. &#10;&#10;How Bear's good friends take care of him with herbal tea and lullabies until he begins to feel better is the heart of this loving story that will be familiar to any little one who has ever had the sniffles." id="69" name="Google Shape;69;p16" title="Bear Feels Sick by Karma Wilson.  Grandma Annii's Story Time">
            <a:hlinkClick r:id="rId3"/>
          </p:cNvPr>
          <p:cNvPicPr preferRelativeResize="0"/>
          <p:nvPr/>
        </p:nvPicPr>
        <p:blipFill>
          <a:blip r:embed="rId4">
            <a:alphaModFix/>
          </a:blip>
          <a:stretch>
            <a:fillRect/>
          </a:stretch>
        </p:blipFill>
        <p:spPr>
          <a:xfrm>
            <a:off x="1230075" y="113688"/>
            <a:ext cx="6554850" cy="491612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9"/>
                                        </p:tgtEl>
                                        <p:attrNameLst>
                                          <p:attrName>style.visibility</p:attrName>
                                        </p:attrNameLst>
                                      </p:cBhvr>
                                      <p:to>
                                        <p:strVal val="visible"/>
                                      </p:to>
                                    </p:set>
                                    <p:animEffect filter="fade" transition="in">
                                      <p:cBhvr>
                                        <p:cTn dur="1000"/>
                                        <p:tgtEl>
                                          <p:spTgt spid="6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 name="Shape 73"/>
        <p:cNvGrpSpPr/>
        <p:nvPr/>
      </p:nvGrpSpPr>
      <p:grpSpPr>
        <a:xfrm>
          <a:off x="0" y="0"/>
          <a:ext cx="0" cy="0"/>
          <a:chOff x="0" y="0"/>
          <a:chExt cx="0" cy="0"/>
        </a:xfrm>
      </p:grpSpPr>
      <p:sp>
        <p:nvSpPr>
          <p:cNvPr id="74" name="Google Shape;74;p17"/>
          <p:cNvSpPr txBox="1"/>
          <p:nvPr/>
        </p:nvSpPr>
        <p:spPr>
          <a:xfrm>
            <a:off x="2094900" y="2324175"/>
            <a:ext cx="4954200" cy="25527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0"/>
              </a:spcAft>
              <a:buNone/>
            </a:pPr>
            <a:r>
              <a:rPr lang="en-GB" sz="1700">
                <a:solidFill>
                  <a:schemeClr val="dk1"/>
                </a:solidFill>
                <a:latin typeface="Calibri"/>
                <a:ea typeface="Calibri"/>
                <a:cs typeface="Calibri"/>
                <a:sym typeface="Calibri"/>
              </a:rPr>
              <a:t>How do our bodies get better when we are poorly?</a:t>
            </a:r>
            <a:endParaRPr sz="1700">
              <a:solidFill>
                <a:schemeClr val="dk1"/>
              </a:solidFill>
              <a:latin typeface="Calibri"/>
              <a:ea typeface="Calibri"/>
              <a:cs typeface="Calibri"/>
              <a:sym typeface="Calibri"/>
            </a:endParaRPr>
          </a:p>
          <a:p>
            <a:pPr indent="0" lvl="0" marL="0" rtl="0" algn="ctr">
              <a:lnSpc>
                <a:spcPct val="138000"/>
              </a:lnSpc>
              <a:spcBef>
                <a:spcPts val="0"/>
              </a:spcBef>
              <a:spcAft>
                <a:spcPts val="0"/>
              </a:spcAft>
              <a:buNone/>
            </a:pPr>
            <a:r>
              <a:rPr lang="en-GB" sz="1700">
                <a:solidFill>
                  <a:schemeClr val="dk1"/>
                </a:solidFill>
                <a:latin typeface="Calibri"/>
                <a:ea typeface="Calibri"/>
                <a:cs typeface="Calibri"/>
                <a:sym typeface="Calibri"/>
              </a:rPr>
              <a:t>If you are poorly what do you do?</a:t>
            </a:r>
            <a:endParaRPr sz="1700">
              <a:solidFill>
                <a:schemeClr val="dk1"/>
              </a:solidFill>
              <a:latin typeface="Calibri"/>
              <a:ea typeface="Calibri"/>
              <a:cs typeface="Calibri"/>
              <a:sym typeface="Calibri"/>
            </a:endParaRPr>
          </a:p>
          <a:p>
            <a:pPr indent="0" lvl="0" marL="0" rtl="0" algn="ctr">
              <a:lnSpc>
                <a:spcPct val="138000"/>
              </a:lnSpc>
              <a:spcBef>
                <a:spcPts val="0"/>
              </a:spcBef>
              <a:spcAft>
                <a:spcPts val="0"/>
              </a:spcAft>
              <a:buNone/>
            </a:pPr>
            <a:r>
              <a:rPr lang="en-GB" sz="1700">
                <a:solidFill>
                  <a:schemeClr val="dk1"/>
                </a:solidFill>
                <a:latin typeface="Calibri"/>
                <a:ea typeface="Calibri"/>
                <a:cs typeface="Calibri"/>
                <a:sym typeface="Calibri"/>
              </a:rPr>
              <a:t>Who looks after you?</a:t>
            </a:r>
            <a:endParaRPr sz="1700">
              <a:solidFill>
                <a:schemeClr val="dk1"/>
              </a:solidFill>
              <a:latin typeface="Calibri"/>
              <a:ea typeface="Calibri"/>
              <a:cs typeface="Calibri"/>
              <a:sym typeface="Calibri"/>
            </a:endParaRPr>
          </a:p>
          <a:p>
            <a:pPr indent="0" lvl="0" marL="0" rtl="0" algn="ctr">
              <a:lnSpc>
                <a:spcPct val="138000"/>
              </a:lnSpc>
              <a:spcBef>
                <a:spcPts val="0"/>
              </a:spcBef>
              <a:spcAft>
                <a:spcPts val="0"/>
              </a:spcAft>
              <a:buNone/>
            </a:pPr>
            <a:r>
              <a:rPr lang="en-GB" sz="1700">
                <a:solidFill>
                  <a:schemeClr val="dk1"/>
                </a:solidFill>
                <a:latin typeface="Calibri"/>
                <a:ea typeface="Calibri"/>
                <a:cs typeface="Calibri"/>
                <a:sym typeface="Calibri"/>
              </a:rPr>
              <a:t>How do you get better?</a:t>
            </a:r>
            <a:endParaRPr sz="1700">
              <a:solidFill>
                <a:schemeClr val="dk1"/>
              </a:solidFill>
              <a:latin typeface="Calibri"/>
              <a:ea typeface="Calibri"/>
              <a:cs typeface="Calibri"/>
              <a:sym typeface="Calibri"/>
            </a:endParaRPr>
          </a:p>
          <a:p>
            <a:pPr indent="0" lvl="0" marL="0" rtl="0" algn="ctr">
              <a:lnSpc>
                <a:spcPct val="138000"/>
              </a:lnSpc>
              <a:spcBef>
                <a:spcPts val="0"/>
              </a:spcBef>
              <a:spcAft>
                <a:spcPts val="0"/>
              </a:spcAft>
              <a:buNone/>
            </a:pPr>
            <a:r>
              <a:rPr lang="en-GB" sz="1700">
                <a:solidFill>
                  <a:schemeClr val="dk1"/>
                </a:solidFill>
                <a:latin typeface="Calibri"/>
                <a:ea typeface="Calibri"/>
                <a:cs typeface="Calibri"/>
                <a:sym typeface="Calibri"/>
              </a:rPr>
              <a:t>Do you go to the doctor/need medicine? </a:t>
            </a:r>
            <a:endParaRPr sz="1700">
              <a:solidFill>
                <a:schemeClr val="dk1"/>
              </a:solidFill>
              <a:latin typeface="Calibri"/>
              <a:ea typeface="Calibri"/>
              <a:cs typeface="Calibri"/>
              <a:sym typeface="Calibri"/>
            </a:endParaRPr>
          </a:p>
          <a:p>
            <a:pPr indent="0" lvl="0" marL="0" rtl="0" algn="ctr">
              <a:lnSpc>
                <a:spcPct val="138000"/>
              </a:lnSpc>
              <a:spcBef>
                <a:spcPts val="0"/>
              </a:spcBef>
              <a:spcAft>
                <a:spcPts val="0"/>
              </a:spcAft>
              <a:buNone/>
            </a:pPr>
            <a:r>
              <a:rPr lang="en-GB" sz="1700">
                <a:solidFill>
                  <a:schemeClr val="dk1"/>
                </a:solidFill>
                <a:latin typeface="Calibri"/>
                <a:ea typeface="Calibri"/>
                <a:cs typeface="Calibri"/>
                <a:sym typeface="Calibri"/>
              </a:rPr>
              <a:t>Sometimes we can help ourselves - how?</a:t>
            </a:r>
            <a:endParaRPr sz="1700">
              <a:solidFill>
                <a:schemeClr val="dk1"/>
              </a:solidFill>
              <a:latin typeface="Calibri"/>
              <a:ea typeface="Calibri"/>
              <a:cs typeface="Calibri"/>
              <a:sym typeface="Calibri"/>
            </a:endParaRPr>
          </a:p>
          <a:p>
            <a:pPr indent="0" lvl="0" marL="0" rtl="0" algn="ctr">
              <a:lnSpc>
                <a:spcPct val="138000"/>
              </a:lnSpc>
              <a:spcBef>
                <a:spcPts val="0"/>
              </a:spcBef>
              <a:spcAft>
                <a:spcPts val="0"/>
              </a:spcAft>
              <a:buNone/>
            </a:pPr>
            <a:r>
              <a:rPr lang="en-GB" sz="1700">
                <a:solidFill>
                  <a:schemeClr val="dk1"/>
                </a:solidFill>
                <a:latin typeface="Calibri"/>
                <a:ea typeface="Calibri"/>
                <a:cs typeface="Calibri"/>
                <a:sym typeface="Calibri"/>
              </a:rPr>
              <a:t>Does frame of mind help? </a:t>
            </a:r>
            <a:endParaRPr sz="1700">
              <a:solidFill>
                <a:schemeClr val="dk1"/>
              </a:solidFill>
              <a:latin typeface="Calibri"/>
              <a:ea typeface="Calibri"/>
              <a:cs typeface="Calibri"/>
              <a:sym typeface="Calibri"/>
            </a:endParaRPr>
          </a:p>
        </p:txBody>
      </p:sp>
      <p:sp>
        <p:nvSpPr>
          <p:cNvPr id="75" name="Google Shape;75;p17"/>
          <p:cNvSpPr txBox="1"/>
          <p:nvPr/>
        </p:nvSpPr>
        <p:spPr>
          <a:xfrm>
            <a:off x="1415450" y="297575"/>
            <a:ext cx="6385500" cy="769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1900">
                <a:solidFill>
                  <a:srgbClr val="9900FF"/>
                </a:solidFill>
              </a:rPr>
              <a:t>TTYP: Discuss what happened to Bear and how he felt better. </a:t>
            </a:r>
            <a:endParaRPr b="1">
              <a:solidFill>
                <a:srgbClr val="9900FF"/>
              </a:solidFill>
            </a:endParaRPr>
          </a:p>
        </p:txBody>
      </p:sp>
      <p:sp>
        <p:nvSpPr>
          <p:cNvPr id="76" name="Google Shape;76;p17"/>
          <p:cNvSpPr/>
          <p:nvPr/>
        </p:nvSpPr>
        <p:spPr>
          <a:xfrm>
            <a:off x="8114975" y="1837650"/>
            <a:ext cx="4954200" cy="2790600"/>
          </a:xfrm>
          <a:prstGeom prst="rect">
            <a:avLst/>
          </a:prstGeom>
          <a:solidFill>
            <a:srgbClr val="D9D2E9"/>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 name="Shape 80"/>
        <p:cNvGrpSpPr/>
        <p:nvPr/>
      </p:nvGrpSpPr>
      <p:grpSpPr>
        <a:xfrm>
          <a:off x="0" y="0"/>
          <a:ext cx="0" cy="0"/>
          <a:chOff x="0" y="0"/>
          <a:chExt cx="0" cy="0"/>
        </a:xfrm>
      </p:grpSpPr>
      <p:pic>
        <p:nvPicPr>
          <p:cNvPr descr="Explore the courses in Heath at Murdoch to learn more about the effects of diseases on human health." id="81" name="Google Shape;81;p18" title="What happens when you get sick?">
            <a:hlinkClick r:id="rId3"/>
          </p:cNvPr>
          <p:cNvPicPr preferRelativeResize="0"/>
          <p:nvPr/>
        </p:nvPicPr>
        <p:blipFill>
          <a:blip r:embed="rId4">
            <a:alphaModFix/>
          </a:blip>
          <a:stretch>
            <a:fillRect/>
          </a:stretch>
        </p:blipFill>
        <p:spPr>
          <a:xfrm>
            <a:off x="1244600" y="76200"/>
            <a:ext cx="6654800" cy="49911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1"/>
                                        </p:tgtEl>
                                        <p:attrNameLst>
                                          <p:attrName>style.visibility</p:attrName>
                                        </p:attrNameLst>
                                      </p:cBhvr>
                                      <p:to>
                                        <p:strVal val="visible"/>
                                      </p:to>
                                    </p:set>
                                    <p:animEffect filter="fade" transition="in">
                                      <p:cBhvr>
                                        <p:cTn dur="1000"/>
                                        <p:tgtEl>
                                          <p:spTgt spid="8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 name="Shape 85"/>
        <p:cNvGrpSpPr/>
        <p:nvPr/>
      </p:nvGrpSpPr>
      <p:grpSpPr>
        <a:xfrm>
          <a:off x="0" y="0"/>
          <a:ext cx="0" cy="0"/>
          <a:chOff x="0" y="0"/>
          <a:chExt cx="0" cy="0"/>
        </a:xfrm>
      </p:grpSpPr>
      <p:sp>
        <p:nvSpPr>
          <p:cNvPr id="86" name="Google Shape;86;p19"/>
          <p:cNvSpPr txBox="1"/>
          <p:nvPr/>
        </p:nvSpPr>
        <p:spPr>
          <a:xfrm>
            <a:off x="2094900" y="877500"/>
            <a:ext cx="4954200" cy="3388500"/>
          </a:xfrm>
          <a:prstGeom prst="rect">
            <a:avLst/>
          </a:prstGeom>
          <a:solidFill>
            <a:srgbClr val="FFF2CC"/>
          </a:solidFill>
          <a:ln>
            <a:noFill/>
          </a:ln>
        </p:spPr>
        <p:txBody>
          <a:bodyPr anchorCtr="0" anchor="t" bIns="91425" lIns="91425" spcFirstLastPara="1" rIns="91425" wrap="square" tIns="91425">
            <a:spAutoFit/>
          </a:bodyPr>
          <a:lstStyle/>
          <a:p>
            <a:pPr indent="0" lvl="0" marL="457200" rtl="0" algn="ctr">
              <a:lnSpc>
                <a:spcPct val="115000"/>
              </a:lnSpc>
              <a:spcBef>
                <a:spcPts val="0"/>
              </a:spcBef>
              <a:spcAft>
                <a:spcPts val="0"/>
              </a:spcAft>
              <a:buNone/>
            </a:pPr>
            <a:r>
              <a:rPr b="1" lang="en-GB" sz="2300">
                <a:solidFill>
                  <a:schemeClr val="dk1"/>
                </a:solidFill>
                <a:latin typeface="Calibri"/>
                <a:ea typeface="Calibri"/>
                <a:cs typeface="Calibri"/>
                <a:sym typeface="Calibri"/>
              </a:rPr>
              <a:t>Are all illnesses always flu or cold?</a:t>
            </a:r>
            <a:endParaRPr b="1" sz="2300">
              <a:solidFill>
                <a:schemeClr val="dk1"/>
              </a:solidFill>
              <a:latin typeface="Calibri"/>
              <a:ea typeface="Calibri"/>
              <a:cs typeface="Calibri"/>
              <a:sym typeface="Calibri"/>
            </a:endParaRPr>
          </a:p>
          <a:p>
            <a:pPr indent="0" lvl="0" marL="457200" rtl="0" algn="ctr">
              <a:lnSpc>
                <a:spcPct val="115000"/>
              </a:lnSpc>
              <a:spcBef>
                <a:spcPts val="0"/>
              </a:spcBef>
              <a:spcAft>
                <a:spcPts val="0"/>
              </a:spcAft>
              <a:buNone/>
            </a:pPr>
            <a:r>
              <a:t/>
            </a:r>
            <a:endParaRPr b="1" sz="2300">
              <a:solidFill>
                <a:schemeClr val="dk1"/>
              </a:solidFill>
              <a:latin typeface="Calibri"/>
              <a:ea typeface="Calibri"/>
              <a:cs typeface="Calibri"/>
              <a:sym typeface="Calibri"/>
            </a:endParaRPr>
          </a:p>
          <a:p>
            <a:pPr indent="0" lvl="0" marL="457200" rtl="0" algn="ctr">
              <a:lnSpc>
                <a:spcPct val="115000"/>
              </a:lnSpc>
              <a:spcBef>
                <a:spcPts val="0"/>
              </a:spcBef>
              <a:spcAft>
                <a:spcPts val="0"/>
              </a:spcAft>
              <a:buNone/>
            </a:pPr>
            <a:r>
              <a:rPr b="1" lang="en-GB" sz="2300">
                <a:solidFill>
                  <a:schemeClr val="dk1"/>
                </a:solidFill>
                <a:latin typeface="Calibri"/>
                <a:ea typeface="Calibri"/>
                <a:cs typeface="Calibri"/>
                <a:sym typeface="Calibri"/>
              </a:rPr>
              <a:t>  What about other long term illnesses or injuries people could have? </a:t>
            </a:r>
            <a:endParaRPr b="1" sz="2300">
              <a:solidFill>
                <a:schemeClr val="dk1"/>
              </a:solidFill>
              <a:latin typeface="Calibri"/>
              <a:ea typeface="Calibri"/>
              <a:cs typeface="Calibri"/>
              <a:sym typeface="Calibri"/>
            </a:endParaRPr>
          </a:p>
          <a:p>
            <a:pPr indent="0" lvl="0" marL="457200" rtl="0" algn="ctr">
              <a:lnSpc>
                <a:spcPct val="115000"/>
              </a:lnSpc>
              <a:spcBef>
                <a:spcPts val="0"/>
              </a:spcBef>
              <a:spcAft>
                <a:spcPts val="0"/>
              </a:spcAft>
              <a:buNone/>
            </a:pPr>
            <a:r>
              <a:t/>
            </a:r>
            <a:endParaRPr b="1" sz="2300">
              <a:solidFill>
                <a:schemeClr val="dk1"/>
              </a:solidFill>
              <a:latin typeface="Calibri"/>
              <a:ea typeface="Calibri"/>
              <a:cs typeface="Calibri"/>
              <a:sym typeface="Calibri"/>
            </a:endParaRPr>
          </a:p>
          <a:p>
            <a:pPr indent="0" lvl="0" marL="457200" rtl="0" algn="ctr">
              <a:lnSpc>
                <a:spcPct val="115000"/>
              </a:lnSpc>
              <a:spcBef>
                <a:spcPts val="0"/>
              </a:spcBef>
              <a:spcAft>
                <a:spcPts val="0"/>
              </a:spcAft>
              <a:buNone/>
            </a:pPr>
            <a:r>
              <a:rPr b="1" lang="en-GB" sz="2300">
                <a:solidFill>
                  <a:schemeClr val="dk1"/>
                </a:solidFill>
                <a:latin typeface="Calibri"/>
                <a:ea typeface="Calibri"/>
                <a:cs typeface="Calibri"/>
                <a:sym typeface="Calibri"/>
              </a:rPr>
              <a:t>Are these illnesses always easy to cure?</a:t>
            </a:r>
            <a:endParaRPr sz="2900">
              <a:solidFill>
                <a:schemeClr val="dk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pic>
        <p:nvPicPr>
          <p:cNvPr id="91" name="Google Shape;91;p20"/>
          <p:cNvPicPr preferRelativeResize="0"/>
          <p:nvPr/>
        </p:nvPicPr>
        <p:blipFill rotWithShape="1">
          <a:blip r:embed="rId3">
            <a:alphaModFix/>
          </a:blip>
          <a:srcRect b="12478" l="14921" r="15835" t="4609"/>
          <a:stretch/>
        </p:blipFill>
        <p:spPr>
          <a:xfrm>
            <a:off x="152400" y="152400"/>
            <a:ext cx="891625" cy="676375"/>
          </a:xfrm>
          <a:prstGeom prst="rect">
            <a:avLst/>
          </a:prstGeom>
          <a:noFill/>
          <a:ln>
            <a:noFill/>
          </a:ln>
        </p:spPr>
      </p:pic>
      <p:sp>
        <p:nvSpPr>
          <p:cNvPr id="92" name="Google Shape;92;p20"/>
          <p:cNvSpPr txBox="1"/>
          <p:nvPr/>
        </p:nvSpPr>
        <p:spPr>
          <a:xfrm>
            <a:off x="535773" y="377552"/>
            <a:ext cx="7546800" cy="44322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0"/>
              </a:spcBef>
              <a:spcAft>
                <a:spcPts val="0"/>
              </a:spcAft>
              <a:buNone/>
            </a:pPr>
            <a:r>
              <a:rPr lang="en-GB" sz="2400">
                <a:latin typeface="Calibri"/>
                <a:ea typeface="Calibri"/>
                <a:cs typeface="Calibri"/>
                <a:sym typeface="Calibri"/>
              </a:rPr>
              <a:t>You and your partner will have</a:t>
            </a:r>
            <a:r>
              <a:rPr lang="en-GB" sz="2400">
                <a:latin typeface="Calibri"/>
                <a:ea typeface="Calibri"/>
                <a:cs typeface="Calibri"/>
                <a:sym typeface="Calibri"/>
              </a:rPr>
              <a:t> large paper and pencils. </a:t>
            </a:r>
            <a:endParaRPr sz="2400">
              <a:latin typeface="Calibri"/>
              <a:ea typeface="Calibri"/>
              <a:cs typeface="Calibri"/>
              <a:sym typeface="Calibri"/>
            </a:endParaRPr>
          </a:p>
          <a:p>
            <a:pPr indent="0" lvl="0" marL="0" rtl="0" algn="ctr">
              <a:lnSpc>
                <a:spcPct val="115000"/>
              </a:lnSpc>
              <a:spcBef>
                <a:spcPts val="0"/>
              </a:spcBef>
              <a:spcAft>
                <a:spcPts val="0"/>
              </a:spcAft>
              <a:buNone/>
            </a:pPr>
            <a:r>
              <a:t/>
            </a:r>
            <a:endParaRPr sz="2400">
              <a:latin typeface="Calibri"/>
              <a:ea typeface="Calibri"/>
              <a:cs typeface="Calibri"/>
              <a:sym typeface="Calibri"/>
            </a:endParaRPr>
          </a:p>
          <a:p>
            <a:pPr indent="0" lvl="0" marL="457200" rtl="0" algn="ctr">
              <a:lnSpc>
                <a:spcPct val="115000"/>
              </a:lnSpc>
              <a:spcBef>
                <a:spcPts val="0"/>
              </a:spcBef>
              <a:spcAft>
                <a:spcPts val="0"/>
              </a:spcAft>
              <a:buNone/>
            </a:pPr>
            <a:r>
              <a:rPr lang="en-GB" sz="2400">
                <a:latin typeface="Calibri"/>
                <a:ea typeface="Calibri"/>
                <a:cs typeface="Calibri"/>
                <a:sym typeface="Calibri"/>
              </a:rPr>
              <a:t>          Work as a group to record </a:t>
            </a:r>
            <a:r>
              <a:rPr b="1" lang="en-GB" sz="2400">
                <a:latin typeface="Calibri"/>
                <a:ea typeface="Calibri"/>
                <a:cs typeface="Calibri"/>
                <a:sym typeface="Calibri"/>
              </a:rPr>
              <a:t>what happens and how it feels when we get poorly/sick</a:t>
            </a:r>
            <a:r>
              <a:rPr lang="en-GB" sz="2400">
                <a:latin typeface="Calibri"/>
                <a:ea typeface="Calibri"/>
                <a:cs typeface="Calibri"/>
                <a:sym typeface="Calibri"/>
              </a:rPr>
              <a:t>.  </a:t>
            </a:r>
            <a:endParaRPr sz="2400">
              <a:latin typeface="Calibri"/>
              <a:ea typeface="Calibri"/>
              <a:cs typeface="Calibri"/>
              <a:sym typeface="Calibri"/>
            </a:endParaRPr>
          </a:p>
          <a:p>
            <a:pPr indent="0" lvl="0" marL="457200" rtl="0" algn="ctr">
              <a:lnSpc>
                <a:spcPct val="115000"/>
              </a:lnSpc>
              <a:spcBef>
                <a:spcPts val="0"/>
              </a:spcBef>
              <a:spcAft>
                <a:spcPts val="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